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0"/>
  </p:notesMasterIdLst>
  <p:handoutMasterIdLst>
    <p:handoutMasterId r:id="rId21"/>
  </p:handoutMasterIdLst>
  <p:sldIdLst>
    <p:sldId id="280" r:id="rId5"/>
    <p:sldId id="263" r:id="rId6"/>
    <p:sldId id="296" r:id="rId7"/>
    <p:sldId id="266" r:id="rId8"/>
    <p:sldId id="314" r:id="rId9"/>
    <p:sldId id="264" r:id="rId10"/>
    <p:sldId id="316" r:id="rId11"/>
    <p:sldId id="265" r:id="rId12"/>
    <p:sldId id="318" r:id="rId13"/>
    <p:sldId id="267" r:id="rId14"/>
    <p:sldId id="320" r:id="rId15"/>
    <p:sldId id="268" r:id="rId16"/>
    <p:sldId id="322" r:id="rId17"/>
    <p:sldId id="271" r:id="rId18"/>
    <p:sldId id="275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352" userDrawn="1">
          <p15:clr>
            <a:srgbClr val="A4A3A4"/>
          </p15:clr>
        </p15:guide>
        <p15:guide id="4" pos="13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Owen" initials="RO" lastIdx="5" clrIdx="0">
    <p:extLst>
      <p:ext uri="{19B8F6BF-5375-455C-9EA6-DF929625EA0E}">
        <p15:presenceInfo xmlns:p15="http://schemas.microsoft.com/office/powerpoint/2012/main" userId="4a633c6a65aca3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24"/>
    <a:srgbClr val="3AAF8A"/>
    <a:srgbClr val="ECB6B7"/>
    <a:srgbClr val="E0CFB6"/>
    <a:srgbClr val="BD223C"/>
    <a:srgbClr val="00A3C4"/>
    <a:srgbClr val="C7E1EF"/>
    <a:srgbClr val="FED000"/>
    <a:srgbClr val="874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13" autoAdjust="0"/>
    <p:restoredTop sz="93447" autoAdjust="0"/>
  </p:normalViewPr>
  <p:slideViewPr>
    <p:cSldViewPr snapToGrid="0" snapToObjects="1" showGuides="1">
      <p:cViewPr>
        <p:scale>
          <a:sx n="73" d="100"/>
          <a:sy n="73" d="100"/>
        </p:scale>
        <p:origin x="36" y="-484"/>
      </p:cViewPr>
      <p:guideLst>
        <p:guide orient="horz" pos="2137"/>
        <p:guide pos="3840"/>
        <p:guide pos="3352"/>
        <p:guide pos="13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565AF6-21CB-3243-9D86-024DCB9E09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C2B37-3377-3B49-8A25-43D885D78F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BAEB0-74D4-ED4B-BC62-0A39C927E37C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1/5/2024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F3518-A283-E34B-97DA-8869EC16AF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6322F-3091-4F49-A379-CF9D7A74B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0009C-74BC-8E4B-8C99-2E6AC092D2E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96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FDE1B14-4E8C-7943-8AFA-C6D9C60D7F55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5DD696-9485-2F4D-8895-4390ED68C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9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DD696-9485-2F4D-8895-4390ED68C3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8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3BEE2-02B1-439B-AB47-6981DED99375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2833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3BEE2-02B1-439B-AB47-6981DED99375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4718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3BEE2-02B1-439B-AB47-6981DED99375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681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3BEE2-02B1-439B-AB47-6981DED99375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6366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3BEE2-02B1-439B-AB47-6981DED99375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203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3BEE2-02B1-439B-AB47-6981DED99375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6762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ster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86A837-C826-1B47-B48C-026A3530A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5" y="5930900"/>
            <a:ext cx="1997075" cy="296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A0E649-ECCF-F64A-8C50-13986982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-1118194"/>
            <a:ext cx="10614991" cy="111819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ACCE6-DCBA-CA4F-8521-417DB34C8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9125" y="5930900"/>
            <a:ext cx="1997075" cy="296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EF37E7-0784-DE42-8562-30FAF42B79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9137" y="1926466"/>
            <a:ext cx="8712706" cy="27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42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450C7-A394-A647-BEE3-2AA5BC3D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1709739"/>
            <a:ext cx="10201523" cy="2164678"/>
          </a:xfrm>
        </p:spPr>
        <p:txBody>
          <a:bodyPr anchor="b">
            <a:normAutofit/>
          </a:bodyPr>
          <a:lstStyle>
            <a:lvl1pPr>
              <a:defRPr sz="5400" u="none" spc="-150" baseline="0">
                <a:solidFill>
                  <a:schemeClr val="bg1"/>
                </a:solidFill>
                <a:uFill>
                  <a:solidFill>
                    <a:schemeClr val="bg2"/>
                  </a:solidFill>
                </a:u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D4D87-E369-BC41-B1F0-84542C5B9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961" y="4153513"/>
            <a:ext cx="10201524" cy="193613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DB9E9-FFC3-D14D-B809-2B782A98E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47E94-C98F-6F49-A5D2-28C70BD5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2" y="6157885"/>
            <a:ext cx="665467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41DC-F053-D54C-9A8C-204D97F6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62038-4EA9-2348-96AE-27B0BAC8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25" y="957897"/>
            <a:ext cx="10626227" cy="111819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21371-3D55-6A4E-8525-28956B8B9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5960" y="1923067"/>
            <a:ext cx="5033840" cy="425389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99FC8-84B7-2942-B76A-1D102F2E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3067"/>
            <a:ext cx="5015285" cy="42538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0352D-5023-D54B-B87E-CF3173C1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79E1F-FE94-964B-B4DE-CC46B6D37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1" y="6157885"/>
            <a:ext cx="665467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366A0-FA19-BA49-9A28-1B0C3D79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0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1722-3A80-7945-97A4-65EC5F97C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25" y="587142"/>
            <a:ext cx="10380663" cy="823912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DEFAA-D7DA-F54F-8DC9-0707E1E06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962" y="1539758"/>
            <a:ext cx="5110038" cy="823912"/>
          </a:xfrm>
        </p:spPr>
        <p:txBody>
          <a:bodyPr anchor="b"/>
          <a:lstStyle>
            <a:lvl1pPr marL="0" indent="0">
              <a:buNone/>
              <a:defRPr sz="2400" b="1" spc="-2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60948-C0EB-B44F-A9D4-F5A63AC6D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5962" y="2505075"/>
            <a:ext cx="511003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09BD7-5D01-7941-9F21-E2EBDAA19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539758"/>
            <a:ext cx="5259388" cy="823912"/>
          </a:xfrm>
        </p:spPr>
        <p:txBody>
          <a:bodyPr anchor="b"/>
          <a:lstStyle>
            <a:lvl1pPr marL="0" indent="0">
              <a:buNone/>
              <a:defRPr sz="2400" b="1" spc="-2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AE26C-7FAE-314E-8EBA-A375DD679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18100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8FDD43-6C5C-8445-AD38-E254C211F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29E72-2636-1C4B-AF21-476A6DFF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2" y="6157885"/>
            <a:ext cx="665467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738F58-4C36-9A46-89E7-CFB1F207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6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99C7-1FF3-774E-8F77-09328C84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957897"/>
            <a:ext cx="10614991" cy="11181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9C094F-51BC-DA4E-BAFA-66445B1E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16054-BC73-7F4B-86DA-992E9DD5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1" y="6157885"/>
            <a:ext cx="66546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8CFD0-D1BF-5E41-8797-67E9372E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1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99C7-1FF3-774E-8F77-09328C84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957897"/>
            <a:ext cx="10614991" cy="11181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2E193D-1A73-C64C-BB49-565F77F8BA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20888"/>
            <a:ext cx="12192000" cy="48371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9C094F-51BC-DA4E-BAFA-66445B1E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16054-BC73-7F4B-86DA-992E9DD5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1" y="6157885"/>
            <a:ext cx="66546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8CFD0-D1BF-5E41-8797-67E9372E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dden Titl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99C7-1FF3-774E-8F77-09328C84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-1118194"/>
            <a:ext cx="10614991" cy="111819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0835DAE-7335-D94C-8568-E1E1A8531E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9C094F-51BC-DA4E-BAFA-66445B1E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16054-BC73-7F4B-86DA-992E9DD5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1" y="6157885"/>
            <a:ext cx="66546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8CFD0-D1BF-5E41-8797-67E9372E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6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564AEB-377B-7749-9679-A3D56AF32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-1118194"/>
            <a:ext cx="10614991" cy="111819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B3FA04-7CC7-4441-AD18-AAAB1A820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69CBC2-5ED9-E549-A857-37233948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2" y="6157885"/>
            <a:ext cx="665467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B8E84-9187-5940-9D8E-D2009F868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0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13FFF-AE2B-954C-95E9-2B9D19BA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3" y="233363"/>
            <a:ext cx="35003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4E3F2-08A8-CB4B-BB7D-805C1A3CB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5962" y="1930400"/>
            <a:ext cx="3309813" cy="3938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1C024-036C-504B-8929-328FF5F79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275" y="1008063"/>
            <a:ext cx="6621463" cy="4852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EEAC4-2A19-EC43-A4ED-354DE912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9A6BC-379A-E640-91A9-F5DE0651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2" y="6157885"/>
            <a:ext cx="665467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3365C-AE91-4044-8BB7-3F1B6F4C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FB54-0A99-F94A-B367-0678BF51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3" y="622300"/>
            <a:ext cx="35003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3F802-EED7-F545-91BE-CDFAB2139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5962" y="2507530"/>
            <a:ext cx="3401888" cy="336145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F8F322-0B05-6245-B651-49DAEDA1B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86275" y="0"/>
            <a:ext cx="7705725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EB94D-6602-AD40-B9E9-118C9093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F6A5B-A581-AA4E-84D0-5807141D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2" y="6157885"/>
            <a:ext cx="665467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68C14-91D7-7E48-B46F-01A23316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FB54-0A99-F94A-B367-0678BF51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2" y="457199"/>
            <a:ext cx="5110038" cy="3124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3F802-EED7-F545-91BE-CDFAB2139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5962" y="4166646"/>
            <a:ext cx="5002088" cy="170234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F8F322-0B05-6245-B651-49DAEDA1B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03952" y="0"/>
            <a:ext cx="5988048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EB94D-6602-AD40-B9E9-118C9093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F6A5B-A581-AA4E-84D0-5807141D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2" y="6157885"/>
            <a:ext cx="665467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68C14-91D7-7E48-B46F-01A23316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E1AA8-683B-694D-9043-4FBD718ED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1" y="1669549"/>
            <a:ext cx="10201523" cy="2186014"/>
          </a:xfrm>
        </p:spPr>
        <p:txBody>
          <a:bodyPr anchor="b"/>
          <a:lstStyle>
            <a:lvl1pPr algn="ctr">
              <a:defRPr sz="6000" spc="-150" baseline="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51ABE2-6BAB-AF47-9595-237DB60C2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1" y="4147794"/>
            <a:ext cx="10201523" cy="18288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71324-3B34-6F4A-9BE4-3057E761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8044F-F769-1F41-9F28-FB48FC2D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2" y="6157885"/>
            <a:ext cx="665467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09F4F-1DEA-E344-94EB-2BB9DBEFA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965820-97AC-8942-A3EB-1FFA9C57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5" y="5930900"/>
            <a:ext cx="1997075" cy="296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84EB7-6853-7745-AAEC-8F86B207C3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9125" y="5930900"/>
            <a:ext cx="1997075" cy="296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7B798C-D64E-0041-9BB0-2D9742276B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3549" y="599480"/>
            <a:ext cx="3758201" cy="11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2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1880-ED1F-CA4A-97C1-5EE8726C5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4098C-E6EA-0E4E-A9C4-F1A97DD63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59D0-D932-154F-8CA1-347A5039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3A6FF-729F-CE46-9718-1A9417E0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3912" y="6157885"/>
            <a:ext cx="664672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5D7C9-E4C8-F049-8A5D-7AD3EC2D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FCDD0-6CE0-BB48-9DAD-019C76FD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462585" cy="5811838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A2FDA-B9B9-0542-8041-91B3B813B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F6676-BD4B-6042-BFBC-D1307E59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73FC5-010C-DC41-A8FD-C17268F3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2" y="6157885"/>
            <a:ext cx="665467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F874-E99F-E146-8175-9B8D1161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E1AA8-683B-694D-9043-4FBD718ED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1" y="1669549"/>
            <a:ext cx="10201523" cy="2186014"/>
          </a:xfrm>
        </p:spPr>
        <p:txBody>
          <a:bodyPr anchor="b">
            <a:normAutofit/>
          </a:bodyPr>
          <a:lstStyle>
            <a:lvl1pPr algn="ctr">
              <a:defRPr sz="5400" spc="-150" baseline="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51ABE2-6BAB-AF47-9595-237DB60C2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1" y="4147794"/>
            <a:ext cx="10201523" cy="18288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71324-3B34-6F4A-9BE4-3057E761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8044F-F769-1F41-9F28-FB48FC2D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2" y="6157885"/>
            <a:ext cx="665467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09F4F-1DEA-E344-94EB-2BB9DBEFA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12ED92-C4A8-1146-A332-77F07279D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3550" y="599480"/>
            <a:ext cx="3758198" cy="119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76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AA46-3EF5-1749-9B63-04CC6DBA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960216"/>
            <a:ext cx="10614991" cy="111819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25DD7-FB03-BB43-89DF-0DA364B3D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17C9-C1FE-3247-8916-593872C4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EBEA0-FA5D-5D4F-A898-C4BB18385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1" y="6157885"/>
            <a:ext cx="66546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BC441-F0CC-BA44-B97E-074C3F0B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AA46-3EF5-1749-9B63-04CC6DBA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1" y="968683"/>
            <a:ext cx="5102089" cy="111819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25DD7-FB03-BB43-89DF-0DA364B3D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11" y="1940118"/>
            <a:ext cx="5094151" cy="40392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831BF56-EAB0-A546-9EA0-AC73D4DC9A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6012" y="0"/>
            <a:ext cx="59959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17C9-C1FE-3247-8916-593872C4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EBEA0-FA5D-5D4F-A898-C4BB18385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1" y="6157885"/>
            <a:ext cx="66546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BC441-F0CC-BA44-B97E-074C3F0B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AA46-3EF5-1749-9B63-04CC6DBA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2992436"/>
            <a:ext cx="10614991" cy="822325"/>
          </a:xfrm>
        </p:spPr>
        <p:txBody>
          <a:bodyPr anchor="ctr"/>
          <a:lstStyle/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25DD7-FB03-BB43-89DF-0DA364B3D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12" y="3963871"/>
            <a:ext cx="10193573" cy="21222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4EF71B-ACEA-A742-AC0F-365AB70C00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26066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17C9-C1FE-3247-8916-593872C4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EBEA0-FA5D-5D4F-A898-C4BB18385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1" y="6157885"/>
            <a:ext cx="66546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BC441-F0CC-BA44-B97E-074C3F0B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AA46-3EF5-1749-9B63-04CC6DBA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2991901"/>
            <a:ext cx="10614991" cy="822325"/>
          </a:xfrm>
        </p:spPr>
        <p:txBody>
          <a:bodyPr anchor="ctr"/>
          <a:lstStyle/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25DD7-FB03-BB43-89DF-0DA364B3D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13" y="3963336"/>
            <a:ext cx="3393938" cy="21222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3A7DAC-0CDE-EC43-B22C-11274115601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97513" y="3963336"/>
            <a:ext cx="3393938" cy="21222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0486300-B4F0-B44A-99A5-69E5AE08494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809580" y="3963336"/>
            <a:ext cx="3393938" cy="21222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4EF71B-ACEA-A742-AC0F-365AB70C00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26066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17C9-C1FE-3247-8916-593872C4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EBEA0-FA5D-5D4F-A898-C4BB18385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1" y="6157885"/>
            <a:ext cx="66546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BC441-F0CC-BA44-B97E-074C3F0B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AA46-3EF5-1749-9B63-04CC6DBA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2991901"/>
            <a:ext cx="10614991" cy="822325"/>
          </a:xfrm>
        </p:spPr>
        <p:txBody>
          <a:bodyPr anchor="ctr"/>
          <a:lstStyle/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25DD7-FB03-BB43-89DF-0DA364B3D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13" y="3963336"/>
            <a:ext cx="2543037" cy="212228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018B0B-5E6C-4642-87CE-B85B8D312B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42380" y="3963336"/>
            <a:ext cx="2543037" cy="212228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12D8ECB-3A20-4447-A56F-4CCA6E6900C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9314" y="3963336"/>
            <a:ext cx="2543037" cy="212228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05F2EE-8257-2446-8355-07AB92A9F1D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656247" y="3963336"/>
            <a:ext cx="2543037" cy="212228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4EF71B-ACEA-A742-AC0F-365AB70C00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26066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17C9-C1FE-3247-8916-593872C4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EBEA0-FA5D-5D4F-A898-C4BB18385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1" y="6157885"/>
            <a:ext cx="665467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BC441-F0CC-BA44-B97E-074C3F0B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8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450C7-A394-A647-BEE3-2AA5BC3D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1709739"/>
            <a:ext cx="10201523" cy="2164678"/>
          </a:xfrm>
        </p:spPr>
        <p:txBody>
          <a:bodyPr anchor="b">
            <a:normAutofit/>
          </a:bodyPr>
          <a:lstStyle>
            <a:lvl1pPr>
              <a:defRPr sz="5400" u="none" spc="-150" baseline="0">
                <a:uFill>
                  <a:solidFill>
                    <a:schemeClr val="bg2"/>
                  </a:solidFill>
                </a:uFill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D4D87-E369-BC41-B1F0-84542C5B9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961" y="4153513"/>
            <a:ext cx="10201524" cy="19361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DB9E9-FFC3-D14D-B809-2B782A98E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A1C9-26FE-7E41-A703-AF8F194AF809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47E94-C98F-6F49-A5D2-28C70BD5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5962" y="6157885"/>
            <a:ext cx="665467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41DC-F053-D54C-9A8C-204D97F6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9413" y="6157885"/>
            <a:ext cx="3188072" cy="365125"/>
          </a:xfrm>
        </p:spPr>
        <p:txBody>
          <a:bodyPr/>
          <a:lstStyle/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D1F90-20F0-8046-9E55-69316C70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957897"/>
            <a:ext cx="10614991" cy="1118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CD4F9-5D8F-BD49-A6E3-947F2F48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912" y="1940118"/>
            <a:ext cx="10193573" cy="403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EA012-0F3D-D64E-8D8E-9E8365B3F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5962" y="6436981"/>
            <a:ext cx="2743200" cy="64684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FA1C9-26FE-7E41-A703-AF8F194AF809}" type="datetimeFigureOut">
              <a:rPr lang="en-US" smtClean="0"/>
              <a:t>1/5/2024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91443-9543-1742-AAFA-81E1FA4D9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99413" y="6157885"/>
            <a:ext cx="318807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16EE6-54DA-9C4B-9F93-275995881E1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6A6D146-54E4-E244-89BA-9E07590A5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3912" y="6157886"/>
            <a:ext cx="6646726" cy="26176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0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000" b="1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orient="horz" pos="2160" userDrawn="1">
          <p15:clr>
            <a:srgbClr val="F26B43"/>
          </p15:clr>
        </p15:guide>
        <p15:guide id="32" pos="3840" userDrawn="1">
          <p15:clr>
            <a:srgbClr val="F26B43"/>
          </p15:clr>
        </p15:guide>
        <p15:guide id="33" orient="horz" pos="635" userDrawn="1">
          <p15:clr>
            <a:srgbClr val="F26B43"/>
          </p15:clr>
        </p15:guide>
        <p15:guide id="34" orient="horz" pos="3686" userDrawn="1">
          <p15:clr>
            <a:srgbClr val="F26B43"/>
          </p15:clr>
        </p15:guide>
        <p15:guide id="35" orient="horz" pos="1642" userDrawn="1">
          <p15:clr>
            <a:srgbClr val="F26B43"/>
          </p15:clr>
        </p15:guide>
        <p15:guide id="36" orient="horz" pos="2678" userDrawn="1">
          <p15:clr>
            <a:srgbClr val="F26B43"/>
          </p15:clr>
        </p15:guide>
        <p15:guide id="37" orient="horz" pos="1273" userDrawn="1">
          <p15:clr>
            <a:srgbClr val="F26B43"/>
          </p15:clr>
        </p15:guide>
        <p15:guide id="38" orient="horz" pos="3047" userDrawn="1">
          <p15:clr>
            <a:srgbClr val="F26B43"/>
          </p15:clr>
        </p15:guide>
        <p15:guide id="39" orient="horz" pos="397" userDrawn="1">
          <p15:clr>
            <a:srgbClr val="F26B43"/>
          </p15:clr>
        </p15:guide>
        <p15:guide id="40" orient="horz" pos="3923" userDrawn="1">
          <p15:clr>
            <a:srgbClr val="F26B43"/>
          </p15:clr>
        </p15:guide>
        <p15:guide id="41" pos="3772" userDrawn="1">
          <p15:clr>
            <a:srgbClr val="F26B43"/>
          </p15:clr>
        </p15:guide>
        <p15:guide id="42" pos="3903" userDrawn="1">
          <p15:clr>
            <a:srgbClr val="F26B43"/>
          </p15:clr>
        </p15:guide>
        <p15:guide id="43" pos="2826" userDrawn="1">
          <p15:clr>
            <a:srgbClr val="F26B43"/>
          </p15:clr>
        </p15:guide>
        <p15:guide id="44" pos="2706" userDrawn="1">
          <p15:clr>
            <a:srgbClr val="F26B43"/>
          </p15:clr>
        </p15:guide>
        <p15:guide id="45" pos="4845" userDrawn="1">
          <p15:clr>
            <a:srgbClr val="F26B43"/>
          </p15:clr>
        </p15:guide>
        <p15:guide id="46" pos="4974" userDrawn="1">
          <p15:clr>
            <a:srgbClr val="F26B43"/>
          </p15:clr>
        </p15:guide>
        <p15:guide id="47" pos="674" userDrawn="1">
          <p15:clr>
            <a:srgbClr val="F26B43"/>
          </p15:clr>
        </p15:guide>
        <p15:guide id="48" pos="6997" userDrawn="1">
          <p15:clr>
            <a:srgbClr val="F26B43"/>
          </p15:clr>
        </p15:guide>
        <p15:guide id="49" pos="7064" userDrawn="1">
          <p15:clr>
            <a:srgbClr val="F26B43"/>
          </p15:clr>
        </p15:guide>
        <p15:guide id="50" pos="614" userDrawn="1">
          <p15:clr>
            <a:srgbClr val="F26B43"/>
          </p15:clr>
        </p15:guide>
        <p15:guide id="51" pos="2764" userDrawn="1">
          <p15:clr>
            <a:srgbClr val="F26B43"/>
          </p15:clr>
        </p15:guide>
        <p15:guide id="52" userDrawn="1">
          <p15:clr>
            <a:srgbClr val="F26B43"/>
          </p15:clr>
        </p15:guide>
        <p15:guide id="53" pos="4912" userDrawn="1">
          <p15:clr>
            <a:srgbClr val="F26B43"/>
          </p15:clr>
        </p15:guide>
        <p15:guide id="54" pos="2228" userDrawn="1">
          <p15:clr>
            <a:srgbClr val="F26B43"/>
          </p15:clr>
        </p15:guide>
        <p15:guide id="55" pos="2295" userDrawn="1">
          <p15:clr>
            <a:srgbClr val="F26B43"/>
          </p15:clr>
        </p15:guide>
        <p15:guide id="56" pos="2157" userDrawn="1">
          <p15:clr>
            <a:srgbClr val="F26B43"/>
          </p15:clr>
        </p15:guide>
        <p15:guide id="57" pos="5452" userDrawn="1">
          <p15:clr>
            <a:srgbClr val="F26B43"/>
          </p15:clr>
        </p15:guide>
        <p15:guide id="58" pos="5514" userDrawn="1">
          <p15:clr>
            <a:srgbClr val="F26B43"/>
          </p15:clr>
        </p15:guide>
        <p15:guide id="59" pos="53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045FF9-62F5-AF56-1BEB-9DA8BA84D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1620" y="1476509"/>
            <a:ext cx="10090204" cy="2186014"/>
          </a:xfrm>
        </p:spPr>
        <p:txBody>
          <a:bodyPr/>
          <a:lstStyle/>
          <a:p>
            <a:r>
              <a:rPr lang="fi-FI" dirty="0" err="1"/>
              <a:t>Bilder</a:t>
            </a:r>
            <a:r>
              <a:rPr lang="fi-FI" dirty="0"/>
              <a:t> </a:t>
            </a:r>
            <a:r>
              <a:rPr lang="fi-FI" dirty="0" err="1"/>
              <a:t>från</a:t>
            </a:r>
            <a:r>
              <a:rPr lang="fi-FI" dirty="0"/>
              <a:t> </a:t>
            </a:r>
            <a:r>
              <a:rPr lang="fi-FI" dirty="0" err="1"/>
              <a:t>världen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02FB41F-28C8-95CC-ADD5-7019545E5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1" y="3578834"/>
            <a:ext cx="10201523" cy="515646"/>
          </a:xfrm>
        </p:spPr>
        <p:txBody>
          <a:bodyPr>
            <a:normAutofit lnSpcReduction="10000"/>
          </a:bodyPr>
          <a:lstStyle/>
          <a:p>
            <a:r>
              <a:rPr lang="sv-SE" sz="2800" dirty="0"/>
              <a:t>Pjäser om Kyrkans Utlandshjälps arbete ur barnens perspektiv</a:t>
            </a:r>
            <a:endParaRPr lang="fi-FI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49D9D-FBFC-D405-BE39-596A15B65ED0}"/>
              </a:ext>
            </a:extLst>
          </p:cNvPr>
          <p:cNvSpPr txBox="1"/>
          <p:nvPr/>
        </p:nvSpPr>
        <p:spPr>
          <a:xfrm>
            <a:off x="1772920" y="4564519"/>
            <a:ext cx="8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tx2"/>
                </a:solidFill>
              </a:rPr>
              <a:t>Manuskript</a:t>
            </a:r>
            <a:r>
              <a:rPr lang="fi-FI" dirty="0">
                <a:solidFill>
                  <a:schemeClr val="tx2"/>
                </a:solidFill>
              </a:rPr>
              <a:t>: 	Saija Hiltunen		</a:t>
            </a:r>
            <a:br>
              <a:rPr lang="fi-FI" dirty="0">
                <a:solidFill>
                  <a:schemeClr val="tx2"/>
                </a:solidFill>
              </a:rPr>
            </a:br>
            <a:r>
              <a:rPr lang="fi-FI" dirty="0" err="1">
                <a:solidFill>
                  <a:schemeClr val="tx2"/>
                </a:solidFill>
              </a:rPr>
              <a:t>Översättning</a:t>
            </a:r>
            <a:r>
              <a:rPr lang="fi-FI" dirty="0">
                <a:solidFill>
                  <a:schemeClr val="tx2"/>
                </a:solidFill>
              </a:rPr>
              <a:t>:	</a:t>
            </a:r>
            <a:r>
              <a:rPr lang="fi-FI" dirty="0" err="1">
                <a:solidFill>
                  <a:schemeClr val="tx2"/>
                </a:solidFill>
              </a:rPr>
              <a:t>Michaela</a:t>
            </a:r>
            <a:r>
              <a:rPr lang="fi-FI" dirty="0">
                <a:solidFill>
                  <a:schemeClr val="tx2"/>
                </a:solidFill>
              </a:rPr>
              <a:t> von </a:t>
            </a:r>
            <a:r>
              <a:rPr lang="fi-FI" dirty="0" err="1">
                <a:solidFill>
                  <a:schemeClr val="tx2"/>
                </a:solidFill>
              </a:rPr>
              <a:t>Kügelgen</a:t>
            </a:r>
            <a:br>
              <a:rPr lang="fi-FI" dirty="0">
                <a:solidFill>
                  <a:schemeClr val="tx2"/>
                </a:solidFill>
              </a:rPr>
            </a:br>
            <a:r>
              <a:rPr lang="fi-FI" dirty="0" err="1">
                <a:solidFill>
                  <a:schemeClr val="tx2"/>
                </a:solidFill>
              </a:rPr>
              <a:t>Regissör</a:t>
            </a:r>
            <a:r>
              <a:rPr lang="fi-FI" dirty="0">
                <a:solidFill>
                  <a:schemeClr val="tx2"/>
                </a:solidFill>
              </a:rPr>
              <a:t>: 			</a:t>
            </a:r>
          </a:p>
          <a:p>
            <a:r>
              <a:rPr lang="fi-FI" dirty="0" err="1">
                <a:solidFill>
                  <a:schemeClr val="tx2"/>
                </a:solidFill>
              </a:rPr>
              <a:t>Skådespelare</a:t>
            </a:r>
            <a:r>
              <a:rPr lang="fi-FI" dirty="0">
                <a:solidFill>
                  <a:schemeClr val="tx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442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96EDB2-40C1-4D28-BA9F-F3CEDC6A6B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Amfri</a:t>
            </a:r>
            <a:r>
              <a:rPr lang="sv-SE" dirty="0"/>
              <a:t> Farms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C6BA38-CBE5-4CFF-A785-BC0ADA386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679" y="6248609"/>
            <a:ext cx="2083548" cy="484057"/>
          </a:xfrm>
          <a:prstGeom prst="rect">
            <a:avLst/>
          </a:prstGeom>
        </p:spPr>
      </p:pic>
      <p:pic>
        <p:nvPicPr>
          <p:cNvPr id="6" name="Picture Placeholder 5" descr="Två personer som sitter. I händerna har de lådor som innehåller bananer">
            <a:extLst>
              <a:ext uri="{FF2B5EF4-FFF2-40B4-BE49-F238E27FC236}">
                <a16:creationId xmlns:a16="http://schemas.microsoft.com/office/drawing/2014/main" id="{9C77F401-63B9-4E97-8C0A-E670450C3B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D40AE-7667-C03C-6F08-B3D02C5EE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9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DEC8C-E979-9B4A-AD32-DB2248EB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806225"/>
            <a:ext cx="10201523" cy="2164678"/>
          </a:xfrm>
        </p:spPr>
        <p:txBody>
          <a:bodyPr>
            <a:normAutofit/>
          </a:bodyPr>
          <a:lstStyle/>
          <a:p>
            <a:r>
              <a:rPr lang="sv-SE" sz="4400" dirty="0"/>
              <a:t>Att stödja </a:t>
            </a:r>
            <a:r>
              <a:rPr lang="sv-SE" sz="4400" dirty="0">
                <a:solidFill>
                  <a:schemeClr val="bg2"/>
                </a:solidFill>
              </a:rPr>
              <a:t>hållbar företagsverksamhet </a:t>
            </a:r>
            <a:r>
              <a:rPr lang="sv-SE" sz="4400" dirty="0"/>
              <a:t>i Uganda</a:t>
            </a:r>
            <a:endParaRPr lang="en-US" sz="4400" u="none" dirty="0">
              <a:solidFill>
                <a:schemeClr val="bg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08F937-7B59-C34C-A3E1-EACF320A0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961" y="3249998"/>
            <a:ext cx="10201524" cy="2271235"/>
          </a:xfrm>
        </p:spPr>
        <p:txBody>
          <a:bodyPr>
            <a:normAutofit fontScale="55000" lnSpcReduction="20000"/>
          </a:bodyPr>
          <a:lstStyle/>
          <a:p>
            <a:r>
              <a:rPr lang="sv-SE" sz="4000" dirty="0"/>
              <a:t>FCA Investments (FCAI), som ägs av Kyrkans Utlandshjälp, investerar i lovande företag i tillväxtländer i Afrika och Asien och stödjer tillväxt och utveckling bland små företag. Ett av de företag som FCAI stödjer är ugandiska </a:t>
            </a:r>
            <a:r>
              <a:rPr lang="sv-SE" sz="4000" dirty="0" err="1"/>
              <a:t>Amfri</a:t>
            </a:r>
            <a:r>
              <a:rPr lang="sv-SE" sz="4000" dirty="0"/>
              <a:t> Farms Ltd som producerar och bearbetar ekologiska färska, torkade och frysta frukter, grönsaker, kryddor, frön och nötter. </a:t>
            </a:r>
            <a:r>
              <a:rPr lang="sv-SE" sz="4000" dirty="0" err="1"/>
              <a:t>Amfri</a:t>
            </a:r>
            <a:r>
              <a:rPr lang="sv-SE" sz="4000" dirty="0"/>
              <a:t> Farms exporterar till EU, USA och Förenade Arabemiraten. Företaget har cirka 200 anställda, varav de flesta är mellan 18 och 30 år.</a:t>
            </a:r>
            <a:endParaRPr lang="fi-FI" sz="4000" dirty="0"/>
          </a:p>
          <a:p>
            <a:endParaRPr lang="fi-FI" sz="2400" dirty="0"/>
          </a:p>
          <a:p>
            <a:endParaRPr lang="fi-FI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00C828-F5F2-FE05-A78D-AD9C294CC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96EDB2-40C1-4D28-BA9F-F3CEDC6A6B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004824"/>
                </a:solidFill>
                <a:latin typeface="Arial"/>
                <a:cs typeface="Arial"/>
              </a:rPr>
              <a:t>Honung</a:t>
            </a:r>
            <a:endParaRPr lang="fi-FI" dirty="0">
              <a:solidFill>
                <a:srgbClr val="004824"/>
              </a:solidFill>
              <a:latin typeface="Arial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C6BA38-CBE5-4CFF-A785-BC0ADA386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679" y="6248609"/>
            <a:ext cx="2083548" cy="484057"/>
          </a:xfrm>
          <a:prstGeom prst="rect">
            <a:avLst/>
          </a:prstGeom>
        </p:spPr>
      </p:pic>
      <p:pic>
        <p:nvPicPr>
          <p:cNvPr id="6" name="Picture Placeholder 5" descr="En man klädd i skyddsdräkt håller i ett kärl som avger rök ">
            <a:extLst>
              <a:ext uri="{FF2B5EF4-FFF2-40B4-BE49-F238E27FC236}">
                <a16:creationId xmlns:a16="http://schemas.microsoft.com/office/drawing/2014/main" id="{053CB558-3BF3-45B6-B743-56CCDD54D3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5940A-2E95-B1EE-4E36-0779D5939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DEC8C-E979-9B4A-AD32-DB2248EB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806225"/>
            <a:ext cx="10201523" cy="2164678"/>
          </a:xfrm>
        </p:spPr>
        <p:txBody>
          <a:bodyPr>
            <a:normAutofit/>
          </a:bodyPr>
          <a:lstStyle/>
          <a:p>
            <a:r>
              <a:rPr lang="sv-SE" sz="4400" dirty="0"/>
              <a:t>Fredsarbete och </a:t>
            </a:r>
            <a:r>
              <a:rPr lang="sv-SE" sz="4400" dirty="0">
                <a:solidFill>
                  <a:schemeClr val="bg2"/>
                </a:solidFill>
              </a:rPr>
              <a:t>att stärka utkomstmöjligheterna </a:t>
            </a:r>
            <a:r>
              <a:rPr lang="sv-SE" sz="4400" dirty="0"/>
              <a:t>med hjälp av biodling i Kenya</a:t>
            </a:r>
            <a:endParaRPr lang="en-US" sz="4400" u="non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08F937-7B59-C34C-A3E1-EACF320A0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961" y="3249999"/>
            <a:ext cx="10201524" cy="1936137"/>
          </a:xfrm>
        </p:spPr>
        <p:txBody>
          <a:bodyPr>
            <a:normAutofit fontScale="85000" lnSpcReduction="10000"/>
          </a:bodyPr>
          <a:lstStyle/>
          <a:p>
            <a:r>
              <a:rPr lang="sv-SE" sz="2400" dirty="0"/>
              <a:t>Kyrkans Utlandshjälps fredsarbete i Kenya är starkt kopplat till att stärka utkomstmöjligheterna för framför allt kvinnor och unga. I projekten utbildar vi dem att skaffa sig en utkomst med hjälp av bland annat getter och mjölkkor, grönsaksodling, biodling och honungsproduktion. I områden som drabbats av torka kommer nya försörjningsmöjligheter att bidra till anpassningen till klimatförändringarna. De stärkta möjligheterna till utkomst förebygger också bland annat boskapsstölder och konflikter.</a:t>
            </a:r>
            <a:endParaRPr lang="fi-FI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B1A61A-FD90-9F7B-F833-351991686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8CBF2-7329-408B-9735-37EE8B9DE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Tue Kirkon Ulkomaanavun työtä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7EB3D0-8DE0-4038-8851-5BCE7AE6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4843" y="6252519"/>
            <a:ext cx="3818238" cy="2100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Picture Placeholder 7" descr="Foto av en kvinna med ett barn. Information om stöd för Kyrkans Utlandshälp.">
            <a:extLst>
              <a:ext uri="{FF2B5EF4-FFF2-40B4-BE49-F238E27FC236}">
                <a16:creationId xmlns:a16="http://schemas.microsoft.com/office/drawing/2014/main" id="{4CF1B619-69DE-A776-8358-E6536006B9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03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C1B9E-DEA5-4649-A65D-36F15D3B4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Tack!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46BE-3B43-9E46-92D0-C494354240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96EDB2-40C1-4D28-BA9F-F3CEDC6A6B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Att bli hörd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C6BA38-CBE5-4CFF-A785-BC0ADA386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679" y="6248609"/>
            <a:ext cx="2083548" cy="484057"/>
          </a:xfrm>
          <a:prstGeom prst="rect">
            <a:avLst/>
          </a:prstGeom>
        </p:spPr>
      </p:pic>
      <p:pic>
        <p:nvPicPr>
          <p:cNvPr id="5" name="Picture Placeholder 4" descr="En grupp kvinnor som sitter bakom ett bord">
            <a:extLst>
              <a:ext uri="{FF2B5EF4-FFF2-40B4-BE49-F238E27FC236}">
                <a16:creationId xmlns:a16="http://schemas.microsoft.com/office/drawing/2014/main" id="{BA0D4073-8F9B-4A5C-A37F-C4E840080D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133300-917F-34FB-272A-4BF9CFDB3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DEC8C-E979-9B4A-AD32-DB2248EB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806225"/>
            <a:ext cx="10201523" cy="2164678"/>
          </a:xfrm>
        </p:spPr>
        <p:txBody>
          <a:bodyPr>
            <a:normAutofit/>
          </a:bodyPr>
          <a:lstStyle/>
          <a:p>
            <a:r>
              <a:rPr lang="sv-SE" sz="4000" dirty="0"/>
              <a:t>Det lokala beslutsfattandet och </a:t>
            </a:r>
            <a:r>
              <a:rPr lang="sv-SE" sz="4000" dirty="0">
                <a:solidFill>
                  <a:schemeClr val="bg2"/>
                </a:solidFill>
              </a:rPr>
              <a:t>stärkandet av kvinnornas delaktighet</a:t>
            </a:r>
            <a:r>
              <a:rPr lang="sv-SE" sz="4000" dirty="0"/>
              <a:t> i Somalia</a:t>
            </a:r>
            <a:endParaRPr lang="en-US" sz="4000" u="none" dirty="0">
              <a:solidFill>
                <a:schemeClr val="bg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08F937-7B59-C34C-A3E1-EACF320A0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961" y="3249999"/>
            <a:ext cx="10201524" cy="1936137"/>
          </a:xfrm>
        </p:spPr>
        <p:txBody>
          <a:bodyPr>
            <a:normAutofit fontScale="92500"/>
          </a:bodyPr>
          <a:lstStyle/>
          <a:p>
            <a:r>
              <a:rPr lang="sv-SE" sz="2400" dirty="0"/>
              <a:t>Kyrkans Utlandshjälp har arbetat för fred i Somalia sedan 2008. Under de senaste åren har KUH stött den nationella försoningsprocessen samt uppbyggnaden av lokala och centrala myndigheter i Somalia. KUH främjar de ungas och kvinnornas deltagande i fredsbygget. Arbetet har lett till att kvinnor i högre grad än förut deltar i beslutsfattande organ och i fredsarbetet.</a:t>
            </a:r>
            <a:endParaRPr lang="en-GB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BF20FE-5F88-D9D0-5511-FD7C3D6C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96EDB2-40C1-4D28-BA9F-F3CEDC6A6B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Efter jordbävningen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C6BA38-CBE5-4CFF-A785-BC0ADA386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679" y="6248609"/>
            <a:ext cx="2083548" cy="484057"/>
          </a:xfrm>
          <a:prstGeom prst="rect">
            <a:avLst/>
          </a:prstGeom>
        </p:spPr>
      </p:pic>
      <p:pic>
        <p:nvPicPr>
          <p:cNvPr id="6" name="Picture Placeholder 5" descr="En vägskylt framför en förstörd byggnad">
            <a:extLst>
              <a:ext uri="{FF2B5EF4-FFF2-40B4-BE49-F238E27FC236}">
                <a16:creationId xmlns:a16="http://schemas.microsoft.com/office/drawing/2014/main" id="{080029DB-9438-41BA-91D7-36A9D1A427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889569-BF06-950E-A50A-941641B29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DEC8C-E979-9B4A-AD32-DB2248EB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38" y="490539"/>
            <a:ext cx="10201523" cy="2164678"/>
          </a:xfrm>
        </p:spPr>
        <p:txBody>
          <a:bodyPr>
            <a:normAutofit/>
          </a:bodyPr>
          <a:lstStyle/>
          <a:p>
            <a:r>
              <a:rPr lang="sv-SE" sz="4400" dirty="0">
                <a:solidFill>
                  <a:schemeClr val="bg2"/>
                </a:solidFill>
              </a:rPr>
              <a:t>Humanitär hjälp </a:t>
            </a:r>
            <a:br>
              <a:rPr lang="sv-SE" sz="4400" dirty="0">
                <a:solidFill>
                  <a:schemeClr val="bg2"/>
                </a:solidFill>
              </a:rPr>
            </a:br>
            <a:r>
              <a:rPr lang="sv-SE" sz="4400" dirty="0"/>
              <a:t>för att återuppbygga Haiti</a:t>
            </a:r>
            <a:endParaRPr lang="en-US" sz="4400" u="non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08F937-7B59-C34C-A3E1-EACF320A0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5238" y="2934313"/>
            <a:ext cx="10201524" cy="1936137"/>
          </a:xfrm>
        </p:spPr>
        <p:txBody>
          <a:bodyPr>
            <a:normAutofit fontScale="92500"/>
          </a:bodyPr>
          <a:lstStyle/>
          <a:p>
            <a:r>
              <a:rPr lang="sv-SE" sz="2400" dirty="0"/>
              <a:t>Under det senaste årtiondet har Haiti drabbats av flera förödande naturkatastrofer. I augusti 2021 dog 2 200 människor och minst 12 000 skadades i en jordbävning. Dessutom förlorade omkring 130 000 familjer sina hem. KUH beviljade då 200 000 euro i katastrofhjälp. De lokala familjerna som hade förlorat allt behövde mat, rent vatten och tak över huvudet.</a:t>
            </a:r>
            <a:endParaRPr lang="fi-FI" sz="2400" dirty="0"/>
          </a:p>
          <a:p>
            <a:endParaRPr lang="en-GB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53F66-C916-3CC6-7A89-D67BDF1CD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96EDB2-40C1-4D28-BA9F-F3CEDC6A6B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Hönorna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C6BA38-CBE5-4CFF-A785-BC0ADA386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679" y="6248609"/>
            <a:ext cx="2083548" cy="484057"/>
          </a:xfrm>
          <a:prstGeom prst="rect">
            <a:avLst/>
          </a:prstGeom>
        </p:spPr>
      </p:pic>
      <p:pic>
        <p:nvPicPr>
          <p:cNvPr id="6" name="Picture Placeholder 5" descr="En kvinna klädd i färgranna kläder. Hon har en höna i famnen">
            <a:extLst>
              <a:ext uri="{FF2B5EF4-FFF2-40B4-BE49-F238E27FC236}">
                <a16:creationId xmlns:a16="http://schemas.microsoft.com/office/drawing/2014/main" id="{83FC13B9-7EBE-45BC-AA39-5508834D97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250E79-CB35-28D5-7058-4B2CBDFA2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DEC8C-E979-9B4A-AD32-DB2248EB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38" y="925285"/>
            <a:ext cx="10201523" cy="1382486"/>
          </a:xfrm>
        </p:spPr>
        <p:txBody>
          <a:bodyPr>
            <a:normAutofit/>
          </a:bodyPr>
          <a:lstStyle/>
          <a:p>
            <a:r>
              <a:rPr lang="fi-FI" sz="4400" dirty="0" err="1">
                <a:solidFill>
                  <a:schemeClr val="bg2"/>
                </a:solidFill>
              </a:rPr>
              <a:t>Hönsuppfödning</a:t>
            </a:r>
            <a:r>
              <a:rPr lang="fi-FI" sz="4400" dirty="0">
                <a:solidFill>
                  <a:schemeClr val="bg2"/>
                </a:solidFill>
              </a:rPr>
              <a:t> </a:t>
            </a:r>
            <a:r>
              <a:rPr lang="fi-FI" sz="4400" dirty="0"/>
              <a:t>i Nepal</a:t>
            </a:r>
            <a:endParaRPr lang="en-US" sz="4400" u="non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08F937-7B59-C34C-A3E1-EACF320A0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5238" y="2471057"/>
            <a:ext cx="10201524" cy="2830285"/>
          </a:xfrm>
        </p:spPr>
        <p:txBody>
          <a:bodyPr>
            <a:normAutofit fontScale="92500"/>
          </a:bodyPr>
          <a:lstStyle/>
          <a:p>
            <a:r>
              <a:rPr lang="sv-SE" sz="2400" dirty="0"/>
              <a:t>Kyrkans Utlandshjälp stödjer i Nepal</a:t>
            </a:r>
            <a:r>
              <a:rPr lang="sv-SE" dirty="0"/>
              <a:t> </a:t>
            </a:r>
            <a:r>
              <a:rPr lang="sv-SE" sz="2400" dirty="0"/>
              <a:t>i synnerhet före detta livegnas försörjning och rättigheter samt kvinnors utkomst. Även om skuldslaveri och livegenskap har avskaffats i Nepal redan på 2000-talet, påverkas mångas ekonomi än i dag av de tidigare livegnas ställning. Det är ett arv som gått från en generation till nästa.</a:t>
            </a:r>
          </a:p>
          <a:p>
            <a:r>
              <a:rPr lang="sv-SE" sz="2400" dirty="0"/>
              <a:t>Kyrkans Utlandshjälps projekt erbjuder utbildning bland annat i nya jordbrukstekniker och hönsuppfödning. KUH stödjer också kvinnors andelslag och spargrupper, som ger lån för att hjälpa kvinnor att starta företag.</a:t>
            </a:r>
            <a:endParaRPr lang="fi-FI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31BDFE-851A-36EF-E0E5-B6B34C7F8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96EDB2-40C1-4D28-BA9F-F3CEDC6A6B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Alla kan gå i skola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C6BA38-CBE5-4CFF-A785-BC0ADA386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679" y="6248609"/>
            <a:ext cx="2083548" cy="484057"/>
          </a:xfrm>
          <a:prstGeom prst="rect">
            <a:avLst/>
          </a:prstGeom>
        </p:spPr>
      </p:pic>
      <p:pic>
        <p:nvPicPr>
          <p:cNvPr id="6" name="Picture Placeholder 5" descr="En elevgrupp vid sina pulpeter">
            <a:extLst>
              <a:ext uri="{FF2B5EF4-FFF2-40B4-BE49-F238E27FC236}">
                <a16:creationId xmlns:a16="http://schemas.microsoft.com/office/drawing/2014/main" id="{B4010481-EE21-4BEC-89E5-96E34072EC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D41963-F859-3FCC-1162-8468F7787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DEC8C-E979-9B4A-AD32-DB2248EB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1" y="806225"/>
            <a:ext cx="10201523" cy="2164678"/>
          </a:xfrm>
        </p:spPr>
        <p:txBody>
          <a:bodyPr>
            <a:normAutofit/>
          </a:bodyPr>
          <a:lstStyle/>
          <a:p>
            <a:r>
              <a:rPr lang="sv-SE" sz="4400" dirty="0">
                <a:solidFill>
                  <a:schemeClr val="bg2"/>
                </a:solidFill>
              </a:rPr>
              <a:t>Att möjliggöra skolgång </a:t>
            </a:r>
            <a:r>
              <a:rPr lang="sv-SE" sz="4400" dirty="0"/>
              <a:t>i Somalia</a:t>
            </a:r>
            <a:endParaRPr lang="en-US" sz="4400" u="non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08F937-7B59-C34C-A3E1-EACF320A0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961" y="3249999"/>
            <a:ext cx="10201524" cy="1936137"/>
          </a:xfrm>
        </p:spPr>
        <p:txBody>
          <a:bodyPr>
            <a:normAutofit fontScale="92500"/>
          </a:bodyPr>
          <a:lstStyle/>
          <a:p>
            <a:r>
              <a:rPr lang="sv-SE" sz="2400" dirty="0"/>
              <a:t>Ett av Kyrkans Utlandshjälps viktigaste mål i våra programländer är att se till att så många barn och unga som möjligt kan gå i skola och få högklassig utbildning. I Somalia erbjuder </a:t>
            </a:r>
            <a:r>
              <a:rPr lang="sv-SE" sz="2400" dirty="0" err="1"/>
              <a:t>KUH:s</a:t>
            </a:r>
            <a:r>
              <a:rPr lang="sv-SE" sz="2400" dirty="0"/>
              <a:t> utbildningsprojekt ett brett utbud av säkerhetskunskaper och psykosocialt stöd till eleverna. I landsbygdsskolor över hela Somalia ges utbildning i värdefulla kunskaper för livet.</a:t>
            </a:r>
            <a:endParaRPr lang="fi-FI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74762-CB70-3770-76CA-D9B19B190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005" y="5987618"/>
            <a:ext cx="2836738" cy="6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CA_theme">
  <a:themeElements>
    <a:clrScheme name="FCA new">
      <a:dk1>
        <a:srgbClr val="333333"/>
      </a:dk1>
      <a:lt1>
        <a:srgbClr val="FFFFFF"/>
      </a:lt1>
      <a:dk2>
        <a:srgbClr val="004824"/>
      </a:dk2>
      <a:lt2>
        <a:srgbClr val="99CC33"/>
      </a:lt2>
      <a:accent1>
        <a:srgbClr val="004924"/>
      </a:accent1>
      <a:accent2>
        <a:srgbClr val="266445"/>
      </a:accent2>
      <a:accent3>
        <a:srgbClr val="4D8066"/>
      </a:accent3>
      <a:accent4>
        <a:srgbClr val="739B87"/>
      </a:accent4>
      <a:accent5>
        <a:srgbClr val="004924"/>
      </a:accent5>
      <a:accent6>
        <a:srgbClr val="266445"/>
      </a:accent6>
      <a:hlink>
        <a:srgbClr val="004924"/>
      </a:hlink>
      <a:folHlink>
        <a:srgbClr val="4D80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C5DBE00-AB60-4D42-B491-ADA40FA7E3FD}" vid="{FA771CD1-FF26-CA4B-8148-8DCD7A4ADE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Valo Intranet Document" ma:contentTypeID="0x0101006A759CC3617D4A198264873379924809006290660341DF5C40B0F78C9ADFBD3352" ma:contentTypeVersion="16" ma:contentTypeDescription="Create a new document." ma:contentTypeScope="" ma:versionID="ba03f002a7f44a4a417856aa4649e85e">
  <xsd:schema xmlns:xsd="http://www.w3.org/2001/XMLSchema" xmlns:xs="http://www.w3.org/2001/XMLSchema" xmlns:p="http://schemas.microsoft.com/office/2006/metadata/properties" xmlns:ns2="b5a6daab-450c-4311-b79a-9277cad0762a" xmlns:ns3="df56486a-3eaf-4dd9-ab63-4b251fb77419" targetNamespace="http://schemas.microsoft.com/office/2006/metadata/properties" ma:root="true" ma:fieldsID="8ce59fca0bda46be053374caf9d24aa2" ns2:_="" ns3:_="">
    <xsd:import namespace="b5a6daab-450c-4311-b79a-9277cad0762a"/>
    <xsd:import namespace="df56486a-3eaf-4dd9-ab63-4b251fb77419"/>
    <xsd:element name="properties">
      <xsd:complexType>
        <xsd:sequence>
          <xsd:element name="documentManagement">
            <xsd:complexType>
              <xsd:all>
                <xsd:element ref="ns2:ValoIntranetDocumentLanguage" minOccurs="0"/>
                <xsd:element ref="ns2:ValoIntranetDocumentOwner" minOccurs="0"/>
                <xsd:element ref="ns2:ValoIntranetDocumentType" minOccurs="0"/>
                <xsd:element ref="ns2:KuaIntranetDocumentCountry" minOccurs="0"/>
                <xsd:element ref="ns2:KuaIntranetDocumentYear" minOccurs="0"/>
                <xsd:element ref="ns2:KuaIntranetDocumentProjectNumber" minOccurs="0"/>
                <xsd:element ref="ns2:TaxKeywordTaxHTField" minOccurs="0"/>
                <xsd:element ref="ns2:TaxCatchAll" minOccurs="0"/>
                <xsd:element ref="ns2:TaxCatchAllLabel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a6daab-450c-4311-b79a-9277cad0762a" elementFormDefault="qualified">
    <xsd:import namespace="http://schemas.microsoft.com/office/2006/documentManagement/types"/>
    <xsd:import namespace="http://schemas.microsoft.com/office/infopath/2007/PartnerControls"/>
    <xsd:element name="ValoIntranetDocumentLanguage" ma:index="8" nillable="true" ma:displayName="Language" ma:default="English" ma:description="" ma:format="Dropdown" ma:internalName="ValoIntranetDocumentLanguage">
      <xsd:simpleType>
        <xsd:restriction base="dms:Choice">
          <xsd:enumeration value="English"/>
          <xsd:enumeration value="Finnish"/>
          <xsd:enumeration value="Spanish"/>
          <xsd:enumeration value="Swedish"/>
          <xsd:enumeration value="French"/>
          <xsd:enumeration value="Arabic"/>
        </xsd:restriction>
      </xsd:simpleType>
    </xsd:element>
    <xsd:element name="ValoIntranetDocumentOwner" ma:index="9" nillable="true" ma:displayName="Owner" ma:list="UserInfo" ma:SharePointGroup="0" ma:internalName="ValoIntranetDocument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aloIntranetDocumentType" ma:index="10" nillable="true" ma:displayName="Document type" ma:format="Dropdown" ma:internalName="ValoIntranetDocumentType">
      <xsd:simpleType>
        <xsd:restriction base="dms:Choice">
          <xsd:enumeration value="Agreement"/>
          <xsd:enumeration value="Decision"/>
          <xsd:enumeration value="Form"/>
          <xsd:enumeration value="Guideline"/>
          <xsd:enumeration value="Memo"/>
          <xsd:enumeration value="Plan"/>
          <xsd:enumeration value="Presentation"/>
          <xsd:enumeration value="Proposal"/>
          <xsd:enumeration value="Report"/>
          <xsd:enumeration value="Statement"/>
        </xsd:restriction>
      </xsd:simpleType>
    </xsd:element>
    <xsd:element name="KuaIntranetDocumentCountry" ma:index="11" nillable="true" ma:displayName="Country" ma:format="Dropdown" ma:internalName="KuaIntranetDocumentCountry">
      <xsd:simpleType>
        <xsd:restriction base="dms:Choice">
          <xsd:enumeration value="Angola"/>
          <xsd:enumeration value="Bangladesh"/>
          <xsd:enumeration value="Burundi"/>
          <xsd:enumeration value="Cambodia"/>
          <xsd:enumeration value="Central African Republic"/>
          <xsd:enumeration value="Central America Regional"/>
          <xsd:enumeration value="Democratic Republic of Congo"/>
          <xsd:enumeration value="Djibouti"/>
          <xsd:enumeration value="Eritrea"/>
          <xsd:enumeration value="Ethiopia"/>
          <xsd:enumeration value="Finland"/>
          <xsd:enumeration value="Greece"/>
          <xsd:enumeration value="Guatemala"/>
          <xsd:enumeration value="Haiti"/>
          <xsd:enumeration value="Honduras"/>
          <xsd:enumeration value="Israel"/>
          <xsd:enumeration value="Jordan"/>
          <xsd:enumeration value="Kenya"/>
          <xsd:enumeration value="Kosovo"/>
          <xsd:enumeration value="Lebanon"/>
          <xsd:enumeration value="Liberia"/>
          <xsd:enumeration value="Mozambique"/>
          <xsd:enumeration value="Myanmar"/>
          <xsd:enumeration value="Nepal"/>
          <xsd:enumeration value="Palestinian Territories"/>
          <xsd:enumeration value="Philippines"/>
          <xsd:enumeration value="Sierra Leone"/>
          <xsd:enumeration value="Somalia"/>
          <xsd:enumeration value="South Sudan"/>
          <xsd:enumeration value="Syria"/>
          <xsd:enumeration value="Uganda"/>
          <xsd:enumeration value="United States of America"/>
          <xsd:enumeration value="Zimbabwe"/>
        </xsd:restriction>
      </xsd:simpleType>
    </xsd:element>
    <xsd:element name="KuaIntranetDocumentYear" ma:index="12" nillable="true" ma:displayName="Year" ma:format="Dropdown" ma:internalName="KuaIntranetDocumentYear">
      <xsd:simpleType>
        <xsd:restriction base="dms:Choice">
          <xsd:enumeration value="Older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</xsd:restriction>
      </xsd:simpleType>
    </xsd:element>
    <xsd:element name="KuaIntranetDocumentProjectNumber" ma:index="13" nillable="true" ma:displayName="Project number" ma:internalName="KuaIntranetDocumentProjectNumber">
      <xsd:simpleType>
        <xsd:restriction base="dms:Text">
          <xsd:maxLength value="255"/>
        </xsd:restriction>
      </xsd:simple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4b1c7862-3d52-44c0-8c69-b47b0b23882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description="" ma:hidden="true" ma:list="{261973ba-5d9f-4c14-a91d-619d21aeac74}" ma:internalName="TaxCatchAll" ma:showField="CatchAllData" ma:web="b5a6daab-450c-4311-b79a-9277cad076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description="" ma:hidden="true" ma:list="{261973ba-5d9f-4c14-a91d-619d21aeac74}" ma:internalName="TaxCatchAllLabel" ma:readOnly="true" ma:showField="CatchAllDataLabel" ma:web="b5a6daab-450c-4311-b79a-9277cad076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6486a-3eaf-4dd9-ab63-4b251fb774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32" nillable="true" ma:taxonomy="true" ma:internalName="lcf76f155ced4ddcb4097134ff3c332f" ma:taxonomyFieldName="MediaServiceImageTags" ma:displayName="Image Tags" ma:readOnly="false" ma:fieldId="{5cf76f15-5ced-4ddc-b409-7134ff3c332f}" ma:taxonomyMulti="true" ma:sspId="4b1c7862-3d52-44c0-8c69-b47b0b2388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uaIntranetDocumentProjectNumber xmlns="b5a6daab-450c-4311-b79a-9277cad0762a" xsi:nil="true"/>
    <TaxCatchAll xmlns="b5a6daab-450c-4311-b79a-9277cad0762a" xsi:nil="true"/>
    <KuaIntranetDocumentCountry xmlns="b5a6daab-450c-4311-b79a-9277cad0762a" xsi:nil="true"/>
    <ValoIntranetDocumentLanguage xmlns="b5a6daab-450c-4311-b79a-9277cad0762a">English</ValoIntranetDocumentLanguage>
    <ValoIntranetDocumentType xmlns="b5a6daab-450c-4311-b79a-9277cad0762a" xsi:nil="true"/>
    <KuaIntranetDocumentYear xmlns="b5a6daab-450c-4311-b79a-9277cad0762a" xsi:nil="true"/>
    <ValoIntranetDocumentOwner xmlns="b5a6daab-450c-4311-b79a-9277cad0762a">
      <UserInfo>
        <DisplayName/>
        <AccountId xsi:nil="true"/>
        <AccountType/>
      </UserInfo>
    </ValoIntranetDocumentOwner>
    <TaxKeywordTaxHTField xmlns="b5a6daab-450c-4311-b79a-9277cad0762a">
      <Terms xmlns="http://schemas.microsoft.com/office/infopath/2007/PartnerControls"/>
    </TaxKeywordTaxHTField>
    <lcf76f155ced4ddcb4097134ff3c332f xmlns="df56486a-3eaf-4dd9-ab63-4b251fb774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246842-41AD-4015-9541-FAFEC1F03A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33F7FD-ED62-4276-9A86-18E55EBB73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a6daab-450c-4311-b79a-9277cad0762a"/>
    <ds:schemaRef ds:uri="df56486a-3eaf-4dd9-ab63-4b251fb774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081505-CAF1-4BEE-B7D8-4293CB773263}">
  <ds:schemaRefs>
    <ds:schemaRef ds:uri="http://schemas.microsoft.com/office/2006/metadata/properties"/>
    <ds:schemaRef ds:uri="http://schemas.microsoft.com/office/infopath/2007/PartnerControls"/>
    <ds:schemaRef ds:uri="b5a6daab-450c-4311-b79a-9277cad0762a"/>
    <ds:schemaRef ds:uri="df56486a-3eaf-4dd9-ab63-4b251fb7741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KUH_accessible_ppt_template</Template>
  <TotalTime>34</TotalTime>
  <Words>534</Words>
  <Application>Microsoft Office PowerPoint</Application>
  <PresentationFormat>Widescreen</PresentationFormat>
  <Paragraphs>32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FCA_theme</vt:lpstr>
      <vt:lpstr>Bilder från världen</vt:lpstr>
      <vt:lpstr>Att bli hörd</vt:lpstr>
      <vt:lpstr>Det lokala beslutsfattandet och stärkandet av kvinnornas delaktighet i Somalia</vt:lpstr>
      <vt:lpstr>Efter jordbävningen</vt:lpstr>
      <vt:lpstr>Humanitär hjälp  för att återuppbygga Haiti</vt:lpstr>
      <vt:lpstr>Hönorna</vt:lpstr>
      <vt:lpstr>Hönsuppfödning i Nepal</vt:lpstr>
      <vt:lpstr>Alla kan gå i skola</vt:lpstr>
      <vt:lpstr>Att möjliggöra skolgång i Somalia</vt:lpstr>
      <vt:lpstr>Amfri Farms</vt:lpstr>
      <vt:lpstr>Att stödja hållbar företagsverksamhet i Uganda</vt:lpstr>
      <vt:lpstr>Honung</vt:lpstr>
      <vt:lpstr>Fredsarbete och att stärka utkomstmöjligheterna med hjälp av biodling i Kenya</vt:lpstr>
      <vt:lpstr>Tue Kirkon Ulkomaanavun työtä</vt:lpstr>
      <vt:lpstr>Tack!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Bilder från världen</dc:title>
  <dc:subject/>
  <dc:creator>Sini Tyvi</dc:creator>
  <cp:keywords/>
  <dc:description/>
  <cp:lastModifiedBy>Sini Tyvi</cp:lastModifiedBy>
  <cp:revision>1</cp:revision>
  <dcterms:created xsi:type="dcterms:W3CDTF">2024-01-05T13:16:50Z</dcterms:created>
  <dcterms:modified xsi:type="dcterms:W3CDTF">2024-01-05T13:51:12Z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0x0101006A759CC3617D4A198264873379924809006290660341DF5C40B0F78C9ADFBD3352</vt:lpwstr>
  </property>
</Properties>
</file>